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79" r:id="rId3"/>
    <p:sldId id="257" r:id="rId4"/>
    <p:sldId id="266" r:id="rId5"/>
    <p:sldId id="288" r:id="rId6"/>
    <p:sldId id="281" r:id="rId7"/>
    <p:sldId id="282" r:id="rId8"/>
    <p:sldId id="283" r:id="rId9"/>
    <p:sldId id="287" r:id="rId10"/>
    <p:sldId id="258" r:id="rId11"/>
    <p:sldId id="259" r:id="rId12"/>
    <p:sldId id="260" r:id="rId13"/>
    <p:sldId id="262" r:id="rId14"/>
    <p:sldId id="263" r:id="rId15"/>
    <p:sldId id="264" r:id="rId16"/>
    <p:sldId id="261" r:id="rId17"/>
    <p:sldId id="267" r:id="rId18"/>
    <p:sldId id="289" r:id="rId19"/>
    <p:sldId id="265" r:id="rId20"/>
    <p:sldId id="268" r:id="rId21"/>
    <p:sldId id="269" r:id="rId22"/>
    <p:sldId id="270" r:id="rId23"/>
    <p:sldId id="272" r:id="rId24"/>
    <p:sldId id="271" r:id="rId25"/>
    <p:sldId id="286" r:id="rId26"/>
    <p:sldId id="285" r:id="rId27"/>
    <p:sldId id="290" r:id="rId28"/>
    <p:sldId id="291" r:id="rId29"/>
    <p:sldId id="273" r:id="rId30"/>
    <p:sldId id="274" r:id="rId31"/>
    <p:sldId id="275" r:id="rId32"/>
    <p:sldId id="27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787" autoAdjust="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90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96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893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436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857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10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416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91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27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140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43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825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0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25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859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937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BA0E-9BC4-4203-B1A3-D30F7A039E2F}" type="datetimeFigureOut">
              <a:rPr lang="en-AU" smtClean="0"/>
              <a:t>29/04/2018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3589E64-EF51-4CF0-B01B-1A2C4E8A10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55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ensorflow.org/programmers_guide/t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versions/r0.12/api_docs/python/" TargetMode="External"/><Relationship Id="rId2" Type="http://schemas.openxmlformats.org/officeDocument/2006/relationships/hyperlink" Target="https://www.tensorflow.org/get_started/get_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ymericdamien/TensorFlow-Examples/tree/master/examples" TargetMode="External"/><Relationship Id="rId5" Type="http://schemas.openxmlformats.org/officeDocument/2006/relationships/hyperlink" Target="https://www.tensorflow.org/programmers_guide/datasets" TargetMode="External"/><Relationship Id="rId4" Type="http://schemas.openxmlformats.org/officeDocument/2006/relationships/hyperlink" Target="https://www.datacamp.com/community/tutorials/tensorflow-tutoria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A763-C03E-463F-BECB-D73EAAF62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7262"/>
            <a:ext cx="9144000" cy="23876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TensorFlow Tutorial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E969A-45CD-4B49-BC56-68B9F3064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4354"/>
            <a:ext cx="9144000" cy="1655762"/>
          </a:xfrm>
        </p:spPr>
        <p:txBody>
          <a:bodyPr/>
          <a:lstStyle/>
          <a:p>
            <a:r>
              <a:rPr lang="en-US" dirty="0"/>
              <a:t>Felix A. Portillo</a:t>
            </a:r>
          </a:p>
          <a:p>
            <a:r>
              <a:rPr lang="en-US" dirty="0"/>
              <a:t>EEC 289Q, UC Davis</a:t>
            </a:r>
            <a:endParaRPr lang="en-AU" dirty="0"/>
          </a:p>
        </p:txBody>
      </p:sp>
      <p:pic>
        <p:nvPicPr>
          <p:cNvPr id="3074" name="Picture 2" descr="https://cdn-images-1.medium.com/max/1600/1*_-U7OfMq_DVCzsRuluU6Fw.png">
            <a:extLst>
              <a:ext uri="{FF2B5EF4-FFF2-40B4-BE49-F238E27FC236}">
                <a16:creationId xmlns:a16="http://schemas.microsoft.com/office/drawing/2014/main" id="{F9D5E1EA-03FC-4672-A862-9E089B26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88" y="573716"/>
            <a:ext cx="4550624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770B-A44B-40F2-9E61-B8B2AFD6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CCEB32-3415-4F6D-81D3-01CC2BAB0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Central data unit </a:t>
                </a:r>
              </a:p>
              <a:p>
                <a:r>
                  <a:rPr lang="en-US" dirty="0"/>
                  <a:t>Set of primitives shaped into an array of any # of dimensions</a:t>
                </a:r>
              </a:p>
              <a:p>
                <a:pPr lvl="1"/>
                <a:r>
                  <a:rPr lang="en-US" dirty="0"/>
                  <a:t>Types: Float32, int32, string, </a:t>
                </a:r>
                <a:r>
                  <a:rPr lang="en-US" dirty="0" err="1"/>
                  <a:t>etc</a:t>
                </a:r>
                <a:r>
                  <a:rPr lang="en-US" dirty="0"/>
                  <a:t>…</a:t>
                </a:r>
              </a:p>
              <a:p>
                <a:r>
                  <a:rPr lang="en-US" dirty="0"/>
                  <a:t>Rank: number of dimensions</a:t>
                </a:r>
              </a:p>
              <a:p>
                <a:pPr lvl="1"/>
                <a:r>
                  <a:rPr lang="en-US" dirty="0"/>
                  <a:t>Tensors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dirty="0"/>
                  <a:t> numbers where R is the Rank of the tensor</a:t>
                </a:r>
              </a:p>
              <a:p>
                <a:pPr lvl="2"/>
                <a:r>
                  <a:rPr lang="en-US" dirty="0"/>
                  <a:t>Scalar: Rank 0</a:t>
                </a:r>
              </a:p>
              <a:p>
                <a:pPr lvl="2"/>
                <a:r>
                  <a:rPr lang="en-US" dirty="0"/>
                  <a:t>Vector: Rank 1</a:t>
                </a:r>
              </a:p>
              <a:p>
                <a:pPr lvl="2"/>
                <a:r>
                  <a:rPr lang="en-US" dirty="0"/>
                  <a:t>Matrix: Rank 2</a:t>
                </a:r>
              </a:p>
              <a:p>
                <a:r>
                  <a:rPr lang="en-AU" dirty="0">
                    <a:hlinkClick r:id="rId2"/>
                  </a:rPr>
                  <a:t>More info: Tensor Guide</a:t>
                </a: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CCEB32-3415-4F6D-81D3-01CC2BAB0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.edureka.co/blog/wp-content/uploads/2017/07/Tensors-TensorFlow-Tutorial-Edureka-528x205.png">
            <a:extLst>
              <a:ext uri="{FF2B5EF4-FFF2-40B4-BE49-F238E27FC236}">
                <a16:creationId xmlns:a16="http://schemas.microsoft.com/office/drawing/2014/main" id="{DD2EF559-DEF9-4DCF-9EFF-343C19D6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24338"/>
            <a:ext cx="50292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E6B7-0225-4A35-9AD6-0973C40A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0780-982B-4A84-8432-92169154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Stages:</a:t>
            </a:r>
          </a:p>
          <a:p>
            <a:pPr lvl="1"/>
            <a:r>
              <a:rPr lang="en-US" dirty="0"/>
              <a:t>Building and Running</a:t>
            </a:r>
          </a:p>
          <a:p>
            <a:r>
              <a:rPr lang="en-US" dirty="0"/>
              <a:t>Nodes: Take 0 or more tensors as inputs, produces tensor as output</a:t>
            </a:r>
          </a:p>
          <a:p>
            <a:r>
              <a:rPr lang="en-US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Prints the information about the Tensors. Needs to be </a:t>
            </a:r>
            <a:r>
              <a:rPr lang="en-US" b="1" i="1" dirty="0"/>
              <a:t>Evaluated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43E98C-0246-4841-9F68-332B49795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3556333"/>
            <a:ext cx="5899484" cy="143622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tensorflow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node1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tf.constant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=tf.float32)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node2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tf.constant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4.0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also tf.float32 implicitly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(node1, node2)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20FE15-FAAC-4846-82FA-BC048F234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716" y="4855266"/>
            <a:ext cx="10102516" cy="82067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Roboto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Tensor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"Const:0"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shape=(),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=float32)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Tensor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"Const_1:0"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shape=(),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=float32)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9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1406-34E3-4253-B557-6BC6AF1F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DEB3-CE31-493C-8DDE-50A7F26E7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Sessions</a:t>
            </a:r>
          </a:p>
          <a:p>
            <a:pPr lvl="1"/>
            <a:r>
              <a:rPr lang="en-US" dirty="0"/>
              <a:t>Used to execute operation nodes and evaluate information contained in Tensors</a:t>
            </a:r>
          </a:p>
          <a:p>
            <a:r>
              <a:rPr lang="en-US" dirty="0"/>
              <a:t>Encapsulates the control and state of the runtime.</a:t>
            </a:r>
          </a:p>
          <a:p>
            <a:r>
              <a:rPr lang="en-US" dirty="0"/>
              <a:t>Need to create </a:t>
            </a:r>
            <a:r>
              <a:rPr lang="en-US" b="1" i="1" dirty="0"/>
              <a:t>Session</a:t>
            </a:r>
            <a:r>
              <a:rPr lang="en-US" dirty="0"/>
              <a:t> object and invoke </a:t>
            </a:r>
            <a:r>
              <a:rPr lang="en-US" b="1" i="1" dirty="0"/>
              <a:t>run</a:t>
            </a:r>
            <a:r>
              <a:rPr lang="en-US" dirty="0"/>
              <a:t> method</a:t>
            </a:r>
          </a:p>
          <a:p>
            <a:r>
              <a:rPr lang="en-US" dirty="0"/>
              <a:t>Using previous example: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FD804A-AFAE-43E1-B354-815172B73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21" y="4535617"/>
            <a:ext cx="4640179" cy="82067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Session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([node1, node2]))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757273-9F19-48EA-B755-4AE3C8726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21" y="5356290"/>
            <a:ext cx="1051570" cy="82067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4.0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8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AB54-1CC8-452C-B705-79ACB9C9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FC30-523D-491B-AFF1-625A9540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more complicated operations by combining Tensors with operation nodes</a:t>
            </a:r>
          </a:p>
          <a:p>
            <a:r>
              <a:rPr lang="en-US" dirty="0"/>
              <a:t>Example: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F86C41-0754-44E8-90FF-3D3683A1F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37" y="3396326"/>
            <a:ext cx="5566609" cy="112844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node3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(node1, node2)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oboto Mono"/>
              </a:rPr>
              <a:t>#Add operation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"node3:"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node3)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(node3):"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(node3))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F0FFAD-EA83-4BCC-AE69-6200E909D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37" y="4530197"/>
            <a:ext cx="5919537" cy="112844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node3: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Tensor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"Add:0"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shape=(),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=float32)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(node3):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7.0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 descr="TensorBoard screenshot">
            <a:extLst>
              <a:ext uri="{FF2B5EF4-FFF2-40B4-BE49-F238E27FC236}">
                <a16:creationId xmlns:a16="http://schemas.microsoft.com/office/drawing/2014/main" id="{F955BCCC-7C6E-48A6-86FB-C385ACDE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72" y="3378290"/>
            <a:ext cx="4395361" cy="212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1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https://image.slidesharecdn.com/aiukraine2016-161008195156/95/tensorflow-example-for-ai-ukraine2016-19-638.jpg?cb=1475956600">
            <a:extLst>
              <a:ext uri="{FF2B5EF4-FFF2-40B4-BE49-F238E27FC236}">
                <a16:creationId xmlns:a16="http://schemas.microsoft.com/office/drawing/2014/main" id="{91373163-7F95-4D67-9F58-D7B956FF8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r="9271" b="13664"/>
          <a:stretch/>
        </p:blipFill>
        <p:spPr bwMode="auto">
          <a:xfrm>
            <a:off x="6338316" y="1904281"/>
            <a:ext cx="5015484" cy="36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B6A61-E538-4524-BD23-B5542346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Graph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7562-CF8E-4C36-8B27-F2CA806F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/>
              <a:t>Graphs can be parameterized to accept external inputs called </a:t>
            </a:r>
            <a:r>
              <a:rPr lang="en-US" sz="2000" b="1" i="1"/>
              <a:t>Placeholders</a:t>
            </a:r>
            <a:endParaRPr lang="en-US" sz="2000"/>
          </a:p>
          <a:p>
            <a:r>
              <a:rPr lang="en-US" sz="2000"/>
              <a:t>Create structure of graph without providing specific values</a:t>
            </a:r>
          </a:p>
          <a:p>
            <a:r>
              <a:rPr lang="en-US" sz="2000"/>
              <a:t>Values passed into Placeholders during runtime</a:t>
            </a:r>
          </a:p>
          <a:p>
            <a:r>
              <a:rPr lang="en-US" sz="2000"/>
              <a:t>Useful for inputting multiple datasets while reusing the same graph</a:t>
            </a:r>
          </a:p>
          <a:p>
            <a:r>
              <a:rPr lang="en-US" sz="2000"/>
              <a:t>Pass data in using </a:t>
            </a:r>
            <a:r>
              <a:rPr lang="en-US" sz="2000" b="1" i="1"/>
              <a:t>feed_dict </a:t>
            </a:r>
            <a:r>
              <a:rPr lang="en-US" sz="2000"/>
              <a:t>argument in the Session </a:t>
            </a:r>
            <a:r>
              <a:rPr lang="en-US" sz="2000" b="1" i="1"/>
              <a:t>run</a:t>
            </a:r>
            <a:r>
              <a:rPr lang="en-US" sz="2000"/>
              <a:t> method</a:t>
            </a:r>
            <a:endParaRPr lang="en-AU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7113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F535-8EC7-4D59-A8A5-07A02366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 (example)</a:t>
            </a:r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3E22A0-6DD4-4B91-8AB1-8D68DA4F7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71886"/>
            <a:ext cx="10515600" cy="131311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tf.placeholder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(tf.float32)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b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tf.placeholder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(tf.float32)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adder_node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a + b 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+ provides a shortcut 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tf.add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(a, b)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C6FDF5-0B02-4E39-A5F5-EAD05EB1A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85985"/>
            <a:ext cx="10515600" cy="94378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adder_node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feed_dict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={a: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b: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4.5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adder_node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feed_dict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={a: 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], b: 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]}))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947DBA-EB37-448C-871A-D5E7F0D8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506" y="3882721"/>
            <a:ext cx="2213811" cy="131311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Roboto Mono"/>
              </a:rPr>
              <a:t>Output: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7.5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[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7.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TensorBoard screenshot">
            <a:extLst>
              <a:ext uri="{FF2B5EF4-FFF2-40B4-BE49-F238E27FC236}">
                <a16:creationId xmlns:a16="http://schemas.microsoft.com/office/drawing/2014/main" id="{31DC6F37-44DE-4170-B21B-FF2EE4EA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17" y="3632192"/>
            <a:ext cx="3358193" cy="286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8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A6B-75D8-4B9F-A2EE-E1ACDE4B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Functions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C7D9-A859-49FC-A968-F76A1A364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Used to manipulate or process Tensors</a:t>
            </a:r>
          </a:p>
          <a:p>
            <a:r>
              <a:rPr lang="en-US" sz="3200" dirty="0" err="1"/>
              <a:t>tf</a:t>
            </a:r>
            <a:r>
              <a:rPr lang="en-US" sz="3200" dirty="0"/>
              <a:t>.’</a:t>
            </a:r>
            <a:r>
              <a:rPr lang="en-US" sz="3200" i="1" dirty="0" err="1"/>
              <a:t>function_name</a:t>
            </a:r>
            <a:r>
              <a:rPr lang="en-US" sz="3200" i="1" dirty="0"/>
              <a:t>’</a:t>
            </a:r>
            <a:r>
              <a:rPr lang="en-US" sz="3200" dirty="0"/>
              <a:t>(inputs, name=None, </a:t>
            </a:r>
            <a:r>
              <a:rPr lang="en-US" sz="3200" i="1" dirty="0"/>
              <a:t>other parameters</a:t>
            </a:r>
            <a:r>
              <a:rPr lang="en-US" sz="3200" dirty="0"/>
              <a:t>)</a:t>
            </a:r>
          </a:p>
          <a:p>
            <a:r>
              <a:rPr lang="en-US" sz="3200" dirty="0"/>
              <a:t>Typical function parameters</a:t>
            </a:r>
          </a:p>
          <a:p>
            <a:pPr lvl="1"/>
            <a:r>
              <a:rPr lang="en-US" sz="2800" dirty="0"/>
              <a:t>name: Optional name for operation in graph</a:t>
            </a:r>
          </a:p>
          <a:p>
            <a:pPr lvl="1"/>
            <a:r>
              <a:rPr lang="en-US" sz="2800" dirty="0" err="1"/>
              <a:t>dtype</a:t>
            </a:r>
            <a:r>
              <a:rPr lang="en-US" sz="2800" dirty="0"/>
              <a:t>: Data type of Tensor</a:t>
            </a:r>
          </a:p>
          <a:p>
            <a:pPr lvl="1"/>
            <a:r>
              <a:rPr lang="en-US" sz="2800" dirty="0"/>
              <a:t>axis: Axis to perform operation on along Tensor</a:t>
            </a:r>
          </a:p>
        </p:txBody>
      </p:sp>
    </p:spTree>
    <p:extLst>
      <p:ext uri="{BB962C8B-B14F-4D97-AF65-F5344CB8AC3E}">
        <p14:creationId xmlns:p14="http://schemas.microsoft.com/office/powerpoint/2010/main" val="29097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6BE-A5C5-48E5-8211-CC674E3F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Functions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86AC-F2A8-4360-8EA7-AAB6AF52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Example Function purposes:</a:t>
            </a:r>
          </a:p>
          <a:p>
            <a:pPr lvl="1"/>
            <a:r>
              <a:rPr lang="en-US" sz="2800" dirty="0"/>
              <a:t>Numerical Computations (i.e. </a:t>
            </a:r>
            <a:r>
              <a:rPr lang="en-US" sz="2800" dirty="0" err="1"/>
              <a:t>matmul</a:t>
            </a:r>
            <a:r>
              <a:rPr lang="en-US" sz="2800" dirty="0"/>
              <a:t>, add, convolution) </a:t>
            </a:r>
          </a:p>
          <a:p>
            <a:pPr lvl="1"/>
            <a:r>
              <a:rPr lang="en-US" sz="2800" dirty="0"/>
              <a:t>Data Conversion: (i.e. </a:t>
            </a:r>
            <a:r>
              <a:rPr lang="en-US" sz="2800" dirty="0" err="1"/>
              <a:t>Numpy</a:t>
            </a:r>
            <a:r>
              <a:rPr lang="en-US" sz="2800" dirty="0"/>
              <a:t> Array to </a:t>
            </a:r>
            <a:r>
              <a:rPr lang="en-US" sz="2800" dirty="0" err="1"/>
              <a:t>TensorFlow</a:t>
            </a:r>
            <a:r>
              <a:rPr lang="en-US" sz="2800" dirty="0"/>
              <a:t> Tensor)</a:t>
            </a:r>
          </a:p>
          <a:p>
            <a:pPr lvl="1"/>
            <a:r>
              <a:rPr lang="en-US" sz="2800" dirty="0"/>
              <a:t>Activation Functions (i.e. </a:t>
            </a:r>
            <a:r>
              <a:rPr lang="en-US" sz="2800" dirty="0" err="1"/>
              <a:t>ReLU</a:t>
            </a:r>
            <a:r>
              <a:rPr lang="en-US" sz="2800" dirty="0"/>
              <a:t>, Sigmoid, </a:t>
            </a:r>
            <a:r>
              <a:rPr lang="en-US" sz="2800" dirty="0" err="1"/>
              <a:t>etc</a:t>
            </a:r>
            <a:r>
              <a:rPr lang="en-US" sz="2800" dirty="0"/>
              <a:t>…)</a:t>
            </a:r>
          </a:p>
          <a:p>
            <a:pPr lvl="1"/>
            <a:r>
              <a:rPr lang="en-US" sz="2800" dirty="0"/>
              <a:t>Regularization Methods (i.e. Dropout, L2, </a:t>
            </a:r>
            <a:r>
              <a:rPr lang="en-US" sz="2800" dirty="0" err="1"/>
              <a:t>etc</a:t>
            </a:r>
            <a:r>
              <a:rPr lang="en-US" sz="2800" dirty="0"/>
              <a:t>…)</a:t>
            </a:r>
          </a:p>
          <a:p>
            <a:pPr lvl="1"/>
            <a:r>
              <a:rPr lang="en-US" sz="2800" dirty="0"/>
              <a:t>Loss Functions (i.e. log-loss, mean squared error, </a:t>
            </a:r>
            <a:r>
              <a:rPr lang="en-US" sz="2800" dirty="0" err="1"/>
              <a:t>etc</a:t>
            </a:r>
            <a:r>
              <a:rPr lang="en-US" sz="2800" dirty="0"/>
              <a:t>…</a:t>
            </a:r>
          </a:p>
          <a:p>
            <a:pPr lvl="1"/>
            <a:r>
              <a:rPr lang="en-US" sz="2800" dirty="0"/>
              <a:t>Optimizers (i.e. Stochastic Gradient Descent, Adam, </a:t>
            </a:r>
            <a:r>
              <a:rPr lang="en-US" sz="2800" dirty="0" err="1"/>
              <a:t>RMSProp</a:t>
            </a:r>
            <a:r>
              <a:rPr lang="en-US" sz="2800" dirty="0"/>
              <a:t>)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47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19C-9741-4304-AE99-2658A046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7F0F-073F-478A-8876-125E4C2D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TensorFlow?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Would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TensorFlow Basics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Building a Model (Example)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Higher Level TF and other notes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91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6E34-D065-45B2-BE85-26F00FB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32BEA-6C9C-4E40-A764-9F0DEBE6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weight and bias parameters</a:t>
            </a:r>
          </a:p>
          <a:p>
            <a:pPr lvl="1"/>
            <a:r>
              <a:rPr lang="en-US" dirty="0"/>
              <a:t>Can be randomly declared as well using </a:t>
            </a:r>
            <a:r>
              <a:rPr lang="en-US" dirty="0" err="1"/>
              <a:t>tf.random_normal</a:t>
            </a:r>
            <a:r>
              <a:rPr lang="en-US" dirty="0"/>
              <a:t>(size);</a:t>
            </a:r>
          </a:p>
          <a:p>
            <a:r>
              <a:rPr lang="en-US" dirty="0"/>
              <a:t>Declare Placeholders for input and labels.</a:t>
            </a:r>
            <a:endParaRPr lang="en-A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17CD4A-3554-43DA-9806-731054848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388729"/>
            <a:ext cx="10515599" cy="266733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tensorflow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Model parameters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W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([.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=tf.float32)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b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([-.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=tf.float32)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Model input and output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x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tf.placeholder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(tf.float32)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y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tf.placeholder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(tf.float32)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1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19C-9741-4304-AE99-2658A046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7F0F-073F-478A-8876-125E4C2D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TensorFlow?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Would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TensorFlow Basics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Building a Model (Example)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Misc.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836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0DAC-753F-463F-A9D2-1BB75B82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F566-144C-45E2-A598-6A917A29A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forward pass </a:t>
            </a:r>
          </a:p>
          <a:p>
            <a:r>
              <a:rPr lang="en-US" dirty="0"/>
              <a:t>Define loss function</a:t>
            </a:r>
          </a:p>
          <a:p>
            <a:r>
              <a:rPr lang="en-US" dirty="0"/>
              <a:t>Declare an optimizer for the loss</a:t>
            </a:r>
          </a:p>
          <a:p>
            <a:r>
              <a:rPr lang="en-US" dirty="0"/>
              <a:t>Use Optimizer to minimize loss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36D6EA-77BC-4312-B95F-4A7838E35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042" y="4034634"/>
            <a:ext cx="9845842" cy="23595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linear_model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W*x + b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Forward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loss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tf.reduce_sum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tf.square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linear_model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- y))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sum of the squares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optimizer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optimizer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tf.train.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GradientDescentOptimizer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0.01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train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optimizer.minimize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(loss)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5A3-3478-42EF-B75B-A7DD620D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11122-3775-49D1-883D-8E6AD4DB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Training Data</a:t>
            </a:r>
          </a:p>
          <a:p>
            <a:r>
              <a:rPr lang="en-US" dirty="0"/>
              <a:t>In this case, just a normal array</a:t>
            </a:r>
          </a:p>
          <a:p>
            <a:r>
              <a:rPr lang="en-US" dirty="0"/>
              <a:t>Data can come from CSV files, Txt files, </a:t>
            </a:r>
            <a:r>
              <a:rPr lang="en-US" dirty="0" err="1"/>
              <a:t>Numpy</a:t>
            </a:r>
            <a:r>
              <a:rPr lang="en-US" dirty="0"/>
              <a:t> Arrays,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EBC346-C975-43AB-B41A-C45CCC681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031" y="3784386"/>
            <a:ext cx="9881937" cy="112844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training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7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0ACE-A410-4818-93C6-AEA2377B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E063-A93E-464E-9C60-B1E890F2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all variables within a graph</a:t>
            </a:r>
          </a:p>
          <a:p>
            <a:pPr lvl="1"/>
            <a:r>
              <a:rPr lang="en-US" b="1" i="1" dirty="0" err="1"/>
              <a:t>init</a:t>
            </a:r>
            <a:r>
              <a:rPr lang="en-US" dirty="0"/>
              <a:t>: handle to the TF graph that initializes all variables</a:t>
            </a:r>
          </a:p>
          <a:p>
            <a:r>
              <a:rPr lang="en-US" dirty="0"/>
              <a:t>Declare a session </a:t>
            </a:r>
          </a:p>
          <a:p>
            <a:r>
              <a:rPr lang="en-US" dirty="0"/>
              <a:t>Run </a:t>
            </a:r>
            <a:r>
              <a:rPr lang="en-US" b="1" i="1" dirty="0" err="1"/>
              <a:t>init</a:t>
            </a:r>
            <a:r>
              <a:rPr lang="en-US" dirty="0"/>
              <a:t> in session. If not, variables remain uninitialized</a:t>
            </a:r>
          </a:p>
          <a:p>
            <a:r>
              <a:rPr lang="en-US" dirty="0"/>
              <a:t>Over 1000 Iterations: Feed training data to beginning of graph that ends with </a:t>
            </a:r>
            <a:r>
              <a:rPr lang="en-US" b="1" i="1" dirty="0"/>
              <a:t>train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5780A5-0AFF-433E-9C6C-628BD183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581298"/>
            <a:ext cx="10515600" cy="20517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training loop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init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tf.global_variables_initializer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tf.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Session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init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reset values to wrong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range(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1000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lang="en-US" altLang="en-US" sz="2000" dirty="0">
                <a:solidFill>
                  <a:srgbClr val="37474F"/>
                </a:solidFill>
                <a:latin typeface="Roboto Mono"/>
              </a:rPr>
              <a:t>	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(train,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feed_dict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={x: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y: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8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TensorBoard final model visualization">
            <a:extLst>
              <a:ext uri="{FF2B5EF4-FFF2-40B4-BE49-F238E27FC236}">
                <a16:creationId xmlns:a16="http://schemas.microsoft.com/office/drawing/2014/main" id="{C0FECE14-5DC9-4899-8C17-1483B842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44" y="1066377"/>
            <a:ext cx="5308127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76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96C3-848F-4167-A4A5-86CF4BD7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E410-2B8C-43D4-9F94-71E4EA85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training accuracy</a:t>
            </a:r>
          </a:p>
          <a:p>
            <a:r>
              <a:rPr lang="en-US" dirty="0"/>
              <a:t>Can get values of multiple operation nodes in graph with one call of the </a:t>
            </a:r>
            <a:r>
              <a:rPr lang="en-US" b="1" i="1" dirty="0" err="1"/>
              <a:t>sess.run</a:t>
            </a:r>
            <a:r>
              <a:rPr lang="en-US" dirty="0"/>
              <a:t> method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85453D-5C0C-4B82-A519-37C0B50ED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843202"/>
            <a:ext cx="10515599" cy="112844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# evaluate training accuracy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sess.run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([W, b, loss], {x: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y: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"W: %s b: %s loss: %s"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%(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curr_loss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F5F33F7-DC8E-4978-AA5F-79D998F8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7" y="4971651"/>
            <a:ext cx="10515599" cy="82067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W: [-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0.9999969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 b: [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0.99999082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] loss: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5.69997e-11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56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19C-9741-4304-AE99-2658A046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7F0F-073F-478A-8876-125E4C2D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TensorFlow?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Would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TensorFlow Basics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Building a Model (Example)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Higher Level TF and other notes</a:t>
            </a:r>
            <a:br>
              <a:rPr lang="en-US" b="1" dirty="0"/>
            </a:b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71695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pbs.twimg.com/media/C-gcBHbVoAA9stY.jpg:large">
            <a:extLst>
              <a:ext uri="{FF2B5EF4-FFF2-40B4-BE49-F238E27FC236}">
                <a16:creationId xmlns:a16="http://schemas.microsoft.com/office/drawing/2014/main" id="{46F394C2-D456-42A6-9606-651EDE0ED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7" b="-1"/>
          <a:stretch/>
        </p:blipFill>
        <p:spPr bwMode="auto">
          <a:xfrm>
            <a:off x="4900021" y="3267304"/>
            <a:ext cx="4372316" cy="29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tf.layers">
            <a:extLst>
              <a:ext uri="{FF2B5EF4-FFF2-40B4-BE49-F238E27FC236}">
                <a16:creationId xmlns:a16="http://schemas.microsoft.com/office/drawing/2014/main" id="{26EEA16A-E0C0-4265-AF7E-ABA5919F76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3F204-F8D0-4F14-944F-F13F2061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Higher-Level TensorFlow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A5E2-070C-4493-8A88-9F62546B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Higher levels of abstraction available</a:t>
            </a:r>
          </a:p>
          <a:p>
            <a:pPr lvl="1"/>
            <a:r>
              <a:rPr lang="en-US" sz="2000" dirty="0" err="1"/>
              <a:t>Keras</a:t>
            </a:r>
            <a:r>
              <a:rPr lang="en-US" sz="2000" dirty="0"/>
              <a:t>, </a:t>
            </a:r>
            <a:r>
              <a:rPr lang="en-US" sz="2000" dirty="0" err="1"/>
              <a:t>tf.keras</a:t>
            </a:r>
            <a:endParaRPr lang="en-US" sz="2000" dirty="0"/>
          </a:p>
          <a:p>
            <a:pPr lvl="1"/>
            <a:r>
              <a:rPr lang="en-US" sz="2000" dirty="0" err="1"/>
              <a:t>tf.layers</a:t>
            </a:r>
            <a:endParaRPr lang="en-US" sz="2000" dirty="0"/>
          </a:p>
          <a:p>
            <a:r>
              <a:rPr lang="en-US" sz="2000" dirty="0"/>
              <a:t>Faster Prototyping</a:t>
            </a:r>
          </a:p>
          <a:p>
            <a:r>
              <a:rPr lang="en-US" sz="2000" dirty="0"/>
              <a:t>Don’t need to create full graph and training loop. In </a:t>
            </a:r>
            <a:r>
              <a:rPr lang="en-US" sz="2000" dirty="0" err="1"/>
              <a:t>tf.layers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Define model structure</a:t>
            </a:r>
          </a:p>
          <a:p>
            <a:pPr lvl="1"/>
            <a:r>
              <a:rPr lang="en-US" sz="2000" dirty="0"/>
              <a:t>Create </a:t>
            </a:r>
            <a:r>
              <a:rPr lang="en-US" sz="2000" b="1" i="1" dirty="0"/>
              <a:t>Estimator</a:t>
            </a:r>
          </a:p>
          <a:p>
            <a:pPr lvl="1"/>
            <a:r>
              <a:rPr lang="en-US" sz="2000" dirty="0"/>
              <a:t>Fit model to data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375B8-1558-48E3-BDE8-C4332BD18D68}"/>
              </a:ext>
            </a:extLst>
          </p:cNvPr>
          <p:cNvSpPr txBox="1"/>
          <p:nvPr/>
        </p:nvSpPr>
        <p:spPr>
          <a:xfrm>
            <a:off x="5486400" y="6492875"/>
            <a:ext cx="702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Image: https://twitter.com/rasbt/status/857966842211696640</a:t>
            </a:r>
          </a:p>
        </p:txBody>
      </p:sp>
      <p:pic>
        <p:nvPicPr>
          <p:cNvPr id="3078" name="Picture 6" descr="https://www.safaribooksonline.com/library/view/deep-learning-with/9781786469786/assets/B05478_09_05.jpg">
            <a:extLst>
              <a:ext uri="{FF2B5EF4-FFF2-40B4-BE49-F238E27FC236}">
                <a16:creationId xmlns:a16="http://schemas.microsoft.com/office/drawing/2014/main" id="{F073F4A0-9929-42AB-8C81-B3E8CAE32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21" y="1362075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4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CF10-22AC-4628-A9A6-0A34AAD6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9B47-B5E9-4385-9305-E103DCC9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Pre-made Estimators</a:t>
            </a:r>
          </a:p>
          <a:p>
            <a:pPr lvl="1"/>
            <a:r>
              <a:rPr lang="en-US" dirty="0" err="1"/>
              <a:t>LinearRegressor</a:t>
            </a:r>
            <a:endParaRPr lang="en-US" dirty="0"/>
          </a:p>
          <a:p>
            <a:pPr lvl="1"/>
            <a:r>
              <a:rPr lang="en-US" dirty="0" err="1"/>
              <a:t>DNNClassifier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Custom Estimators</a:t>
            </a:r>
          </a:p>
          <a:p>
            <a:pPr lvl="1"/>
            <a:r>
              <a:rPr lang="en-US" dirty="0"/>
              <a:t>CNNs</a:t>
            </a:r>
          </a:p>
          <a:p>
            <a:pPr lvl="1"/>
            <a:r>
              <a:rPr lang="en-US" dirty="0"/>
              <a:t>Custom models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F883-AEFA-4429-AE20-29BDFAF8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79" y="1424573"/>
            <a:ext cx="6374732" cy="2437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C8665-E5DA-4610-B910-30DA6CBBE489}"/>
              </a:ext>
            </a:extLst>
          </p:cNvPr>
          <p:cNvSpPr txBox="1"/>
          <p:nvPr/>
        </p:nvSpPr>
        <p:spPr>
          <a:xfrm>
            <a:off x="4555958" y="6464968"/>
            <a:ext cx="763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https://github.com/tensorflow/tensorflow/blob/r1.4/tensorflow/examples/get_started/regression/linear_regression.py</a:t>
            </a:r>
          </a:p>
        </p:txBody>
      </p:sp>
    </p:spTree>
    <p:extLst>
      <p:ext uri="{BB962C8B-B14F-4D97-AF65-F5344CB8AC3E}">
        <p14:creationId xmlns:p14="http://schemas.microsoft.com/office/powerpoint/2010/main" val="369048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3986-6B93-4528-B269-92F9523E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MNIST CNN Example</a:t>
            </a:r>
          </a:p>
        </p:txBody>
      </p:sp>
    </p:spTree>
    <p:extLst>
      <p:ext uri="{BB962C8B-B14F-4D97-AF65-F5344CB8AC3E}">
        <p14:creationId xmlns:p14="http://schemas.microsoft.com/office/powerpoint/2010/main" val="52381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MNIST TensorBoard">
            <a:extLst>
              <a:ext uri="{FF2B5EF4-FFF2-40B4-BE49-F238E27FC236}">
                <a16:creationId xmlns:a16="http://schemas.microsoft.com/office/drawing/2014/main" id="{C4CEE052-8CC8-4AC0-88B2-142C1A7D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9" y="1850422"/>
            <a:ext cx="5614835" cy="30039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8FF31-8E39-40E5-9DBD-B1F28730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TensorBoard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69E3-3C61-41E5-8582-22EA762D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 err="1"/>
              <a:t>TensorFlow</a:t>
            </a:r>
            <a:r>
              <a:rPr lang="en-US" sz="2000" dirty="0"/>
              <a:t> Visualization Tool</a:t>
            </a:r>
          </a:p>
          <a:p>
            <a:r>
              <a:rPr lang="en-US" sz="2000" dirty="0"/>
              <a:t>Used to visualize TF Graph, plot results from operations (i.e. Loss over time), and view input data like images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069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nlpx.net/wp/wp-content/uploads/2015/11/TensorFlow-graph1.jpg">
            <a:extLst>
              <a:ext uri="{FF2B5EF4-FFF2-40B4-BE49-F238E27FC236}">
                <a16:creationId xmlns:a16="http://schemas.microsoft.com/office/drawing/2014/main" id="{5D142F40-A86E-41A5-A01C-7740F046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93"/>
          <a:stretch/>
        </p:blipFill>
        <p:spPr bwMode="auto">
          <a:xfrm>
            <a:off x="8205634" y="722376"/>
            <a:ext cx="3337560" cy="54132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FE1A4-D58E-4FA3-8541-B2149C87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TensorFlow</a:t>
            </a:r>
            <a:r>
              <a:rPr lang="en-US" dirty="0"/>
              <a:t>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72C8D-165E-46C7-873B-29F76A28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dirty="0"/>
              <a:t>Google’s framework for machine learning</a:t>
            </a:r>
          </a:p>
          <a:p>
            <a:r>
              <a:rPr lang="en-US" dirty="0"/>
              <a:t>Can also do reinforcement learning and PDEs</a:t>
            </a:r>
          </a:p>
          <a:p>
            <a:r>
              <a:rPr lang="en-US" dirty="0" err="1"/>
              <a:t>TensorFlow</a:t>
            </a:r>
            <a:r>
              <a:rPr lang="en-US" dirty="0"/>
              <a:t> library in Python for numerical computations</a:t>
            </a:r>
          </a:p>
          <a:p>
            <a:r>
              <a:rPr lang="en-US" dirty="0"/>
              <a:t>C++ backend</a:t>
            </a:r>
          </a:p>
          <a:p>
            <a:r>
              <a:rPr lang="en-US" dirty="0"/>
              <a:t>Data represented as Tensors</a:t>
            </a:r>
          </a:p>
          <a:p>
            <a:r>
              <a:rPr lang="en-US" dirty="0"/>
              <a:t>Computations done with data flow graphs</a:t>
            </a:r>
          </a:p>
          <a:p>
            <a:pPr lvl="1"/>
            <a:r>
              <a:rPr lang="en-US" dirty="0"/>
              <a:t>Nodes: Mathematical operations</a:t>
            </a:r>
          </a:p>
          <a:p>
            <a:pPr lvl="1"/>
            <a:r>
              <a:rPr lang="en-US" dirty="0"/>
              <a:t>Edges: Represent data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72326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Visualization of a TensorFlow graph">
            <a:extLst>
              <a:ext uri="{FF2B5EF4-FFF2-40B4-BE49-F238E27FC236}">
                <a16:creationId xmlns:a16="http://schemas.microsoft.com/office/drawing/2014/main" id="{DC87314A-A929-470B-8DB1-4A0AD24BC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8" y="539186"/>
            <a:ext cx="11049924" cy="57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863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C636-FDC1-4F87-B20E-61385F32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7CADE-BA6B-4AC0-A82D-FF7D10B8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Getting Started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 err="1">
                <a:hlinkClick r:id="rId3"/>
              </a:rPr>
              <a:t>TensorFlow</a:t>
            </a:r>
            <a:r>
              <a:rPr lang="en-AU" dirty="0">
                <a:hlinkClick r:id="rId3"/>
              </a:rPr>
              <a:t> Python API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 err="1">
                <a:hlinkClick r:id="rId4"/>
              </a:rPr>
              <a:t>TensorFlow</a:t>
            </a:r>
            <a:r>
              <a:rPr lang="en-AU" dirty="0">
                <a:hlinkClick r:id="rId4"/>
              </a:rPr>
              <a:t> Tutorial for Beginners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>
                <a:hlinkClick r:id="rId5"/>
              </a:rPr>
              <a:t>TF Dataset API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 err="1">
                <a:hlinkClick r:id="rId6"/>
              </a:rPr>
              <a:t>TensorFlow</a:t>
            </a:r>
            <a:r>
              <a:rPr lang="en-AU" dirty="0">
                <a:hlinkClick r:id="rId6"/>
              </a:rPr>
              <a:t> Program Examples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968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E27-470B-43AE-9CF1-B74E4271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78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59A6-8807-4034-93EB-BA4CDE45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25CD9-D408-41A0-9423-DC826511AE5E}"/>
              </a:ext>
            </a:extLst>
          </p:cNvPr>
          <p:cNvSpPr/>
          <p:nvPr/>
        </p:nvSpPr>
        <p:spPr>
          <a:xfrm>
            <a:off x="481262" y="1376986"/>
            <a:ext cx="114380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Andrii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Babii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Senior Lecturer at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Kharkiv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National University of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Radioelectronics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Follow. “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Example for AI 	Ukraine2016.” </a:t>
            </a:r>
            <a:r>
              <a:rPr lang="en-AU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LinkedIn SlideShare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8 Oct. 2016, www.slideshare.net/AndrewBabiy2/tensorflow-example-for-	ai-ukraine2016.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Aymericdamien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“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Aymericdamien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-Examples.” </a:t>
            </a:r>
            <a:r>
              <a:rPr lang="en-AU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18 Oct. 2017, 	github.com/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aymericdamien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-Examples/tree/master/examples.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“Getting Started With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 | 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.” </a:t>
            </a:r>
            <a:r>
              <a:rPr lang="en-AU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www.tensorflow.org/get_started/get_started.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Nikhil Krishna Nair, Solutions Architect at UST Global Follow. “Tensor Flow.” </a:t>
            </a:r>
            <a:r>
              <a:rPr lang="en-AU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LinkedIn SlideShare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11 Aug. 2016, 	www.slideshare.net/NikhilKrishnaNair/tensor-flow-64896909.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Tutorial For Beginners.” </a:t>
            </a:r>
            <a:r>
              <a:rPr lang="en-AU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DataCamp</a:t>
            </a:r>
            <a:r>
              <a:rPr lang="en-AU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Community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www.datacamp.com/community/tutorials/tensorflow-	tutorial.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“Using GPUs  | 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.” </a:t>
            </a:r>
            <a:r>
              <a:rPr lang="en-AU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TensorFlow</a:t>
            </a:r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www.tensorflow.org/tutorials/using_gpu.</a:t>
            </a:r>
          </a:p>
        </p:txBody>
      </p:sp>
    </p:spTree>
    <p:extLst>
      <p:ext uri="{BB962C8B-B14F-4D97-AF65-F5344CB8AC3E}">
        <p14:creationId xmlns:p14="http://schemas.microsoft.com/office/powerpoint/2010/main" val="162263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tensorflow.org/images/Parallelism.png">
            <a:extLst>
              <a:ext uri="{FF2B5EF4-FFF2-40B4-BE49-F238E27FC236}">
                <a16:creationId xmlns:a16="http://schemas.microsoft.com/office/drawing/2014/main" id="{98DD3B7F-9579-445F-892F-E2D85FF78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" r="-2" b="-2"/>
          <a:stretch/>
        </p:blipFill>
        <p:spPr bwMode="auto">
          <a:xfrm>
            <a:off x="5802867" y="629266"/>
            <a:ext cx="6011155" cy="54580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4B0AE-6E24-4A34-AEAB-99BC6499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TensorFlow</a:t>
            </a:r>
            <a:r>
              <a:rPr lang="en-US" dirty="0"/>
              <a:t>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BD4B-8459-4ADD-A536-E3E1CD34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661006" cy="3790334"/>
          </a:xfrm>
        </p:spPr>
        <p:txBody>
          <a:bodyPr>
            <a:normAutofit/>
          </a:bodyPr>
          <a:lstStyle/>
          <a:p>
            <a:r>
              <a:rPr lang="en-US" sz="2400" dirty="0"/>
              <a:t>Has Nvidia GPU support</a:t>
            </a:r>
          </a:p>
          <a:p>
            <a:r>
              <a:rPr lang="en-US" sz="2400" dirty="0"/>
              <a:t>Can run programs on multiple CPUs and GPUs by assigning nodes to different devices.</a:t>
            </a:r>
          </a:p>
          <a:p>
            <a:r>
              <a:rPr lang="en-US" sz="2400" dirty="0"/>
              <a:t>Compatible with </a:t>
            </a:r>
            <a:r>
              <a:rPr lang="en-US" sz="2400" dirty="0" err="1"/>
              <a:t>Numpy</a:t>
            </a:r>
            <a:r>
              <a:rPr lang="en-US" sz="2400" dirty="0"/>
              <a:t>, </a:t>
            </a:r>
            <a:r>
              <a:rPr lang="en-US" sz="2400" dirty="0" err="1"/>
              <a:t>Sklearn</a:t>
            </a:r>
            <a:r>
              <a:rPr lang="en-US" sz="2400" dirty="0"/>
              <a:t>, </a:t>
            </a:r>
            <a:r>
              <a:rPr lang="en-AU" sz="2400" dirty="0" err="1"/>
              <a:t>MatPlotLib</a:t>
            </a:r>
            <a:r>
              <a:rPr lang="en-AU" sz="2400" dirty="0"/>
              <a:t>, and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642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19C-9741-4304-AE99-2658A046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7F0F-073F-478A-8876-125E4C2D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TensorFlow?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Why Would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TensorFlow Basics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Building a Model (Example)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Higher Level TF and other notes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68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7EBF4-DC9F-4D17-AD9B-2278CE06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0" y="0"/>
            <a:ext cx="11641260" cy="646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D8429-80A8-469C-AF80-B0442EF0FB1A}"/>
              </a:ext>
            </a:extLst>
          </p:cNvPr>
          <p:cNvSpPr txBox="1"/>
          <p:nvPr/>
        </p:nvSpPr>
        <p:spPr>
          <a:xfrm>
            <a:off x="5550569" y="6320589"/>
            <a:ext cx="7764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Feys</a:t>
            </a:r>
            <a:r>
              <a:rPr lang="en-US" sz="1400" dirty="0"/>
              <a:t>, Matthias. “Introduction to TensorFlow.” </a:t>
            </a:r>
            <a:r>
              <a:rPr lang="en-US" sz="1400" i="1" dirty="0"/>
              <a:t>LinkedIn SlideShare</a:t>
            </a:r>
            <a:r>
              <a:rPr lang="en-US" sz="1400" dirty="0"/>
              <a:t>, 30 Sept. 2016, www.slideshare.net/matthiasfeys/introduction-to-tensorflow-66591270.</a:t>
            </a:r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13410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FE26-685E-4A30-8F08-663B2037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has a large community</a:t>
            </a:r>
            <a:endParaRPr lang="en-AU" dirty="0"/>
          </a:p>
        </p:txBody>
      </p:sp>
      <p:pic>
        <p:nvPicPr>
          <p:cNvPr id="4" name="Picture 2" descr="https://pbs.twimg.com/media/DX0lfBNU8AEs8KG.png:large">
            <a:extLst>
              <a:ext uri="{FF2B5EF4-FFF2-40B4-BE49-F238E27FC236}">
                <a16:creationId xmlns:a16="http://schemas.microsoft.com/office/drawing/2014/main" id="{DF42B912-A6A7-4D6A-BD04-9BD76804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2" y="1790366"/>
            <a:ext cx="6578082" cy="282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pbs.twimg.com/media/DXy_uc0VAAAIhKG.jpg:large">
            <a:extLst>
              <a:ext uri="{FF2B5EF4-FFF2-40B4-BE49-F238E27FC236}">
                <a16:creationId xmlns:a16="http://schemas.microsoft.com/office/drawing/2014/main" id="{D8F20F77-A71A-492E-BD3E-1A50F7EE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47" y="1790366"/>
            <a:ext cx="4733674" cy="33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C1631-8643-436F-B7DB-57A6B1BE034D}"/>
              </a:ext>
            </a:extLst>
          </p:cNvPr>
          <p:cNvSpPr txBox="1"/>
          <p:nvPr/>
        </p:nvSpPr>
        <p:spPr>
          <a:xfrm>
            <a:off x="1828801" y="4719804"/>
            <a:ext cx="4475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GitHub Popularity as of March 2018</a:t>
            </a:r>
            <a:endParaRPr lang="en-AU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A56F-D64E-4AF0-91BF-11D1F879DA91}"/>
              </a:ext>
            </a:extLst>
          </p:cNvPr>
          <p:cNvSpPr txBox="1"/>
          <p:nvPr/>
        </p:nvSpPr>
        <p:spPr>
          <a:xfrm>
            <a:off x="6529137" y="6488668"/>
            <a:ext cx="5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https://twitter.com/fchollet/status/971863128341323776</a:t>
            </a:r>
          </a:p>
        </p:txBody>
      </p:sp>
    </p:spTree>
    <p:extLst>
      <p:ext uri="{BB962C8B-B14F-4D97-AF65-F5344CB8AC3E}">
        <p14:creationId xmlns:p14="http://schemas.microsoft.com/office/powerpoint/2010/main" val="31230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B4744-E4C4-49DC-995A-184A4180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0"/>
            <a:ext cx="11598442" cy="6508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9A2D9-1BFC-4514-85A1-F0D237EBC089}"/>
              </a:ext>
            </a:extLst>
          </p:cNvPr>
          <p:cNvSpPr txBox="1"/>
          <p:nvPr/>
        </p:nvSpPr>
        <p:spPr>
          <a:xfrm>
            <a:off x="5919538" y="6336631"/>
            <a:ext cx="7764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Feys</a:t>
            </a:r>
            <a:r>
              <a:rPr lang="en-US" sz="1400" dirty="0"/>
              <a:t>, Matthias. “Introduction to TensorFlow.” </a:t>
            </a:r>
            <a:r>
              <a:rPr lang="en-US" sz="1400" i="1" dirty="0"/>
              <a:t>LinkedIn SlideShare</a:t>
            </a:r>
            <a:r>
              <a:rPr lang="en-US" sz="1400" dirty="0"/>
              <a:t>, 30 Sept. 2016, www.slideshare.net/matthiasfeys/introduction-to-tensorflow-66591270.</a:t>
            </a:r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8346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19C-9741-4304-AE99-2658A046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7F0F-073F-478A-8876-125E4C2D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TensorFlow?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Would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TensorFlow Basics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Building a Model (Example)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Higher Level TF and other notes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07900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1646</TotalTime>
  <Words>1101</Words>
  <Application>Microsoft Office PowerPoint</Application>
  <PresentationFormat>Widescreen</PresentationFormat>
  <Paragraphs>212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Cambria Math</vt:lpstr>
      <vt:lpstr>Roboto Mono</vt:lpstr>
      <vt:lpstr>Times New Roman</vt:lpstr>
      <vt:lpstr>Trebuchet MS</vt:lpstr>
      <vt:lpstr>Wingdings 3</vt:lpstr>
      <vt:lpstr>Facet</vt:lpstr>
      <vt:lpstr>  TensorFlow Tutorial</vt:lpstr>
      <vt:lpstr>Agenda</vt:lpstr>
      <vt:lpstr>What is TensorFlow?</vt:lpstr>
      <vt:lpstr>What is TensorFlow?</vt:lpstr>
      <vt:lpstr>Agenda</vt:lpstr>
      <vt:lpstr>PowerPoint Presentation</vt:lpstr>
      <vt:lpstr>TensorFlow has a large community</vt:lpstr>
      <vt:lpstr>PowerPoint Presentation</vt:lpstr>
      <vt:lpstr>Agenda</vt:lpstr>
      <vt:lpstr>Tensors</vt:lpstr>
      <vt:lpstr>Computational Graph</vt:lpstr>
      <vt:lpstr>Computational Graph</vt:lpstr>
      <vt:lpstr>Computational Graph</vt:lpstr>
      <vt:lpstr>Computational Graph</vt:lpstr>
      <vt:lpstr>Computational Graph (example)</vt:lpstr>
      <vt:lpstr>TensorFlow Functions</vt:lpstr>
      <vt:lpstr>TensorFlow Functions</vt:lpstr>
      <vt:lpstr>Agenda</vt:lpstr>
      <vt:lpstr>Building a Simple Model</vt:lpstr>
      <vt:lpstr>Building a Simple Model</vt:lpstr>
      <vt:lpstr>Building a Simple Model</vt:lpstr>
      <vt:lpstr>Building a Simple Model</vt:lpstr>
      <vt:lpstr>PowerPoint Presentation</vt:lpstr>
      <vt:lpstr>Building a Simple Model</vt:lpstr>
      <vt:lpstr>Agenda</vt:lpstr>
      <vt:lpstr>Higher-Level TensorFlow </vt:lpstr>
      <vt:lpstr>Estimators</vt:lpstr>
      <vt:lpstr>MNIST CNN Example</vt:lpstr>
      <vt:lpstr>TensorBoard</vt:lpstr>
      <vt:lpstr>PowerPoint Presentation</vt:lpstr>
      <vt:lpstr>Important Links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</dc:title>
  <dc:creator>Felix A. Portillo</dc:creator>
  <cp:lastModifiedBy>Felix A. Portillo</cp:lastModifiedBy>
  <cp:revision>63</cp:revision>
  <dcterms:created xsi:type="dcterms:W3CDTF">2017-11-26T19:45:28Z</dcterms:created>
  <dcterms:modified xsi:type="dcterms:W3CDTF">2018-04-30T19:33:23Z</dcterms:modified>
</cp:coreProperties>
</file>